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36C059-1994-4996-9237-DC1B992DFE25}">
  <a:tblStyle styleId="{B036C059-1994-4996-9237-DC1B992DFE2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pos="3952" orient="horz"/>
        <p:guide pos="6471"/>
        <p:guide pos="913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02616645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b02616645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white text&#10;&#10;Description automatically generated with low confidenc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2"/>
          <p:cNvSpPr txBox="1"/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b="0" i="0" sz="4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3" type="body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4" type="body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4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/>
          <p:nvPr>
            <p:ph idx="2" type="pic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3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6RdQ44n1UFOP75x3VO3CkchSdZFEnnRQ/view" TargetMode="External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5" Type="http://schemas.openxmlformats.org/officeDocument/2006/relationships/image" Target="../media/image9.jp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1137102" y="2243933"/>
            <a:ext cx="10244636" cy="11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Font typeface="Arial"/>
              <a:buNone/>
            </a:pPr>
            <a:r>
              <a:rPr b="1" i="1" lang="ru-RU" sz="2400"/>
              <a:t>Предсказательная модель для игры Dota 2</a:t>
            </a:r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145" name="Google Shape;145;p16"/>
          <p:cNvSpPr txBox="1"/>
          <p:nvPr>
            <p:ph idx="2" type="body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Машинное обучение и высоконагруженные системы.</a:t>
            </a:r>
            <a:endParaRPr/>
          </a:p>
        </p:txBody>
      </p:sp>
      <p:sp>
        <p:nvSpPr>
          <p:cNvPr id="146" name="Google Shape;146;p16"/>
          <p:cNvSpPr txBox="1"/>
          <p:nvPr>
            <p:ph idx="3" type="body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Москва 2024</a:t>
            </a:r>
            <a:endParaRPr/>
          </a:p>
        </p:txBody>
      </p:sp>
      <p:sp>
        <p:nvSpPr>
          <p:cNvPr id="147" name="Google Shape;147;p16"/>
          <p:cNvSpPr txBox="1"/>
          <p:nvPr>
            <p:ph idx="4" type="body"/>
          </p:nvPr>
        </p:nvSpPr>
        <p:spPr>
          <a:xfrm>
            <a:off x="9818915" y="2371568"/>
            <a:ext cx="5606142" cy="22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br>
              <a:rPr lang="ru-RU" sz="1400"/>
            </a:b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rPr lang="ru-RU" sz="1400"/>
              <a:t>&gt;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</p:txBody>
      </p:sp>
      <p:graphicFrame>
        <p:nvGraphicFramePr>
          <p:cNvPr id="148" name="Google Shape;148;p16"/>
          <p:cNvGraphicFramePr/>
          <p:nvPr/>
        </p:nvGraphicFramePr>
        <p:xfrm>
          <a:off x="5750560" y="37746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{B036C059-1994-4996-9237-DC1B992DFE25}</a:tableStyleId>
              </a:tblPr>
              <a:tblGrid>
                <a:gridCol w="2761025"/>
                <a:gridCol w="2761025"/>
              </a:tblGrid>
              <a:tr h="95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>
                        <a:solidFill>
                          <a:srgbClr val="1F3864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Выполнили студенты 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образовательной программы 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 «Машинное обучение и </a:t>
                      </a:r>
                      <a:endParaRPr b="1" sz="1400">
                        <a:solidFill>
                          <a:srgbClr val="1F3864"/>
                        </a:solidFill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высоконагруженные системы»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400">
                          <a:solidFill>
                            <a:srgbClr val="1F38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Горбач Илья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400">
                          <a:solidFill>
                            <a:srgbClr val="1F38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Мустафин Фарид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400">
                          <a:solidFill>
                            <a:srgbClr val="1F38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Кучиев Александр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>
                        <a:solidFill>
                          <a:srgbClr val="1F3864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Куратор: 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rgbClr val="1F3864"/>
                          </a:solidFill>
                        </a:rPr>
                        <a:t> Макарова Мария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9" name="Google Shape;149;p16"/>
          <p:cNvSpPr txBox="1"/>
          <p:nvPr/>
        </p:nvSpPr>
        <p:spPr>
          <a:xfrm>
            <a:off x="4732943" y="2640995"/>
            <a:ext cx="27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Командный проект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813" y="3646159"/>
            <a:ext cx="2726125" cy="153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type="title"/>
          </p:nvPr>
        </p:nvSpPr>
        <p:spPr>
          <a:xfrm>
            <a:off x="593448" y="1060877"/>
            <a:ext cx="5245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EDA:</a:t>
            </a:r>
            <a:endParaRPr b="1" i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5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60" name="Google Shape;260;p25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25" y="1529075"/>
            <a:ext cx="4175050" cy="2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575" y="1297750"/>
            <a:ext cx="4340101" cy="26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25" y="4031875"/>
            <a:ext cx="4129726" cy="2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138" y="4063425"/>
            <a:ext cx="3565265" cy="252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ru-RU">
                <a:latin typeface="Times New Roman"/>
                <a:ea typeface="Times New Roman"/>
                <a:cs typeface="Times New Roman"/>
                <a:sym typeface="Times New Roman"/>
              </a:rPr>
              <a:t>Описание модели:</a:t>
            </a:r>
            <a:endParaRPr/>
          </a:p>
        </p:txBody>
      </p:sp>
      <p:sp>
        <p:nvSpPr>
          <p:cNvPr id="270" name="Google Shape;270;p26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72" name="Google Shape;272;p26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273" name="Google Shape;273;p26"/>
          <p:cNvSpPr txBox="1"/>
          <p:nvPr/>
        </p:nvSpPr>
        <p:spPr>
          <a:xfrm>
            <a:off x="621925" y="1958225"/>
            <a:ext cx="56379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Были обучены две модели: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CatBoostClassifier</a:t>
            </a: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 следующими гиперпараметрами: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iterations=200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learning_rate=0.2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depth=</a:t>
            </a: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min_child_samples=10,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custom_loss=['AUC', 'Accuracy'], 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boosting_type='Ordered',       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bootstrap_type='Bayesian', 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objective='CrossEntropy')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 подбирались с помощью Optuna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score</a:t>
            </a: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отложенной выборке составил 0.76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ROC-AUC</a:t>
            </a: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отложенной выборке составил 0.86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6541500" y="2224825"/>
            <a:ext cx="49773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RandomForestClassifier</a:t>
            </a: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 следующими гиперпараметрами: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n_estimators=300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min_samples_split=39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min_samples_leaf=18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max_features='sqrt'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max_depth=20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400"/>
              <a:buFont typeface="Times New Roman"/>
              <a:buAutoNum type="arabicParenR"/>
            </a:pPr>
            <a:r>
              <a:rPr lang="ru-RU">
                <a:solidFill>
                  <a:srgbClr val="234A9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bootstrap=True</a:t>
            </a:r>
            <a:endParaRPr>
              <a:solidFill>
                <a:srgbClr val="234A9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6507525" y="4793775"/>
            <a:ext cx="53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 подбирались с помощью </a:t>
            </a:r>
            <a:r>
              <a:rPr b="1" i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RandomizedSearchCV</a:t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6507525" y="5193975"/>
            <a:ext cx="48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score</a:t>
            </a: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отложенной выборке составил 0.76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ROC-AUC</a:t>
            </a: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отложенной выборке составил 0.84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585898" y="111067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Результаты модели: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585897" y="1815676"/>
            <a:ext cx="1042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проверки качества модели бинарной классификации были выбраны следующие метрики: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= 0.79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ROC-AUC = 0.8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F1 - score = 0.91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075" y="2689575"/>
            <a:ext cx="4116626" cy="32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6246" y="2554340"/>
            <a:ext cx="4317431" cy="35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721" y="4109582"/>
            <a:ext cx="29813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87" name="Google Shape;287;p27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585897" y="1447790"/>
            <a:ext cx="11156159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ru-RU">
                <a:latin typeface="Times New Roman"/>
                <a:ea typeface="Times New Roman"/>
                <a:cs typeface="Times New Roman"/>
                <a:sym typeface="Times New Roman"/>
              </a:rPr>
              <a:t>Первичная реализация</a:t>
            </a:r>
            <a:r>
              <a:rPr b="1" i="1" lang="ru-RU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294" name="Google Shape;294;p28" title="БОТ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225" y="1945415"/>
            <a:ext cx="5387546" cy="432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97" name="Google Shape;297;p28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idx="3" type="body"/>
          </p:nvPr>
        </p:nvSpPr>
        <p:spPr>
          <a:xfrm>
            <a:off x="1143689" y="548720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«Программная инженерия»</a:t>
            </a:r>
            <a:endParaRPr/>
          </a:p>
        </p:txBody>
      </p:sp>
      <p:sp>
        <p:nvSpPr>
          <p:cNvPr id="303" name="Google Shape;303;p29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&lt;Тема выпускной квалификационной работы&gt;</a:t>
            </a:r>
            <a:endParaRPr/>
          </a:p>
        </p:txBody>
      </p:sp>
      <p:sp>
        <p:nvSpPr>
          <p:cNvPr id="304" name="Google Shape;304;p29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&lt;Фамилия, И.О. студента&gt;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2733345"/>
            <a:ext cx="1079182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585896" y="1108338"/>
            <a:ext cx="6427299" cy="618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Краткий ликбез по игре Dota 2:</a:t>
            </a:r>
            <a:b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585896" y="1726543"/>
            <a:ext cx="6427299" cy="2006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Dota 2 – </a:t>
            </a:r>
            <a:r>
              <a:rPr b="1" i="1" lang="ru-RU" sz="1800">
                <a:latin typeface="Times New Roman"/>
                <a:ea typeface="Times New Roman"/>
                <a:cs typeface="Times New Roman"/>
                <a:sym typeface="Times New Roman"/>
              </a:rPr>
              <a:t>многопользовательская командная компьютерная игра в жанре MOBA.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rPr b="0" i="0" lang="ru-RU" sz="1400">
                <a:latin typeface="Times New Roman"/>
                <a:ea typeface="Times New Roman"/>
                <a:cs typeface="Times New Roman"/>
                <a:sym typeface="Times New Roman"/>
              </a:rPr>
              <a:t>Игра изображает сражение на карте особого вида; в каждом матче участвуют две команды по пять игроков, управляющих разными «героями» — персонажами с различными наборами способностей и характеристиками.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800"/>
              <a:buNone/>
            </a:pPr>
            <a:r>
              <a:rPr b="1" i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Цель игры – уничтожить особое строение врага  - «Ancient».</a:t>
            </a:r>
            <a:endParaRPr b="1"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57" name="Google Shape;157;p17"/>
          <p:cNvSpPr txBox="1"/>
          <p:nvPr>
            <p:ph idx="3" type="body"/>
          </p:nvPr>
        </p:nvSpPr>
        <p:spPr>
          <a:xfrm>
            <a:off x="1143689" y="548720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158" name="Google Shape;158;p17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159" name="Google Shape;159;p17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689" y="3802203"/>
            <a:ext cx="3608856" cy="233879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1" name="Google Shape;161;p17"/>
          <p:cNvSpPr txBox="1"/>
          <p:nvPr/>
        </p:nvSpPr>
        <p:spPr>
          <a:xfrm>
            <a:off x="299784" y="6210097"/>
            <a:ext cx="52093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Рис.  Игровой процесс.</a:t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5310338" y="4215326"/>
            <a:ext cx="658187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0E2D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Dota 2 является крайне популярной игрой – ежегодно проводятся десятки турниров с призовым фондом в десятки-сотни тысяч долларов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rgbClr val="0E2D6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0E2D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Ежегодно проводится главный чемпионат по игре – The International. Призовой фонд турнира в 2021 году составил 40 млн. долларов.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2D6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0E2D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популярна так же среди обычных игроков -  средний онлайн в игре составляет порядка 400-500 тысяч игроков. 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9149" y="1100521"/>
            <a:ext cx="3120704" cy="280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8500893" y="3883320"/>
            <a:ext cx="17504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Рис.  Карта игры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3" type="body"/>
          </p:nvPr>
        </p:nvSpPr>
        <p:spPr>
          <a:xfrm>
            <a:off x="1143689" y="548720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171" name="Google Shape;171;p18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172" name="Google Shape;172;p18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61" y="1272309"/>
            <a:ext cx="5517429" cy="376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272309"/>
            <a:ext cx="5517429" cy="3761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760339" y="5033818"/>
            <a:ext cx="4692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The International 2019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6672571" y="5026131"/>
            <a:ext cx="5248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Российская команда Team Spirit – 2-x кратный чемпион The International.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517919" y="1050503"/>
            <a:ext cx="11156159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Актуальность работы:</a:t>
            </a:r>
            <a:endParaRPr b="1" i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9"/>
          <p:cNvSpPr txBox="1"/>
          <p:nvPr>
            <p:ph idx="3" type="body"/>
          </p:nvPr>
        </p:nvSpPr>
        <p:spPr>
          <a:xfrm>
            <a:off x="1143689" y="548720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183" name="Google Shape;183;p19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184" name="Google Shape;184;p19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883" y="3344691"/>
            <a:ext cx="5056030" cy="284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>
            <a:off x="431037" y="1688328"/>
            <a:ext cx="575764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прогнозам, в 2023 году глобальная аудитория киберспорта увеличится до 574 миллионов человек. Из них 283 миллиона будут являться основными энтузиастами киберспорта, а остальные 291 миллион будут случайными зрителями.</a:t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6096000" y="4261856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ТОП-5 киберспортивных игр по количеству часов просмотра в 2022-м году:</a:t>
            </a:r>
            <a:endParaRPr i="1" sz="1800">
              <a:solidFill>
                <a:srgbClr val="0E2D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League of Legends — 611,77 млн часов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CS:GO — 448,4 млн часов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Mobile Legends: Bang Bang — 331,4 млн часов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Dota 2 — 313,6 млн часов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VALORANT — 283,4 млн часов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1177627"/>
            <a:ext cx="5056029" cy="310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805200" y="1931275"/>
            <a:ext cx="7923300" cy="4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rgbClr val="0E2D69"/>
                </a:solidFill>
              </a:rPr>
              <a:t>Реализация support-player system закрывающая основные потребности игроков:</a:t>
            </a:r>
            <a:endParaRPr i="1" sz="2000">
              <a:solidFill>
                <a:srgbClr val="0E2D6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E2D69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00">
                <a:solidFill>
                  <a:srgbClr val="0E2D69"/>
                </a:solidFill>
              </a:rPr>
              <a:t>Dota Pro Tracker + Dota Buff + Stratz</a:t>
            </a:r>
            <a:endParaRPr i="1" sz="2000">
              <a:solidFill>
                <a:srgbClr val="0E2D6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E2D6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000"/>
              <a:buChar char="-"/>
            </a:pPr>
            <a:r>
              <a:rPr lang="ru-RU" sz="2000">
                <a:solidFill>
                  <a:srgbClr val="0E2D69"/>
                </a:solidFill>
              </a:rPr>
              <a:t>Выбор наиболее подходящих героев относительно своего и вражеского пика</a:t>
            </a:r>
            <a:endParaRPr sz="2000">
              <a:solidFill>
                <a:srgbClr val="0E2D6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000"/>
              <a:buChar char="-"/>
            </a:pPr>
            <a:r>
              <a:rPr lang="ru-RU" sz="2000">
                <a:solidFill>
                  <a:srgbClr val="0E2D69"/>
                </a:solidFill>
              </a:rPr>
              <a:t>Выбор покупки наиболее оптимальных предметов (итем билд) в зависимости игровой </a:t>
            </a:r>
            <a:r>
              <a:rPr lang="ru-RU" sz="2000">
                <a:solidFill>
                  <a:srgbClr val="0E2D69"/>
                </a:solidFill>
              </a:rPr>
              <a:t>ситуации</a:t>
            </a:r>
            <a:endParaRPr sz="2000">
              <a:solidFill>
                <a:srgbClr val="0E2D6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000"/>
              <a:buChar char="-"/>
            </a:pPr>
            <a:r>
              <a:rPr lang="ru-RU" sz="2000">
                <a:solidFill>
                  <a:srgbClr val="0E2D69"/>
                </a:solidFill>
              </a:rPr>
              <a:t>Выбор наиболее оптимальной прокачки персонажа в течение всей игры</a:t>
            </a:r>
            <a:endParaRPr sz="2000">
              <a:solidFill>
                <a:srgbClr val="0E2D6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000"/>
              <a:buChar char="-"/>
            </a:pPr>
            <a:r>
              <a:rPr lang="ru-RU" sz="2000">
                <a:solidFill>
                  <a:srgbClr val="0E2D69"/>
                </a:solidFill>
              </a:rPr>
              <a:t>Вероятность победы команды исходя из внутриигровой ситуации</a:t>
            </a:r>
            <a:endParaRPr sz="2000">
              <a:solidFill>
                <a:srgbClr val="0E2D69"/>
              </a:solidFill>
            </a:endParaRPr>
          </a:p>
        </p:txBody>
      </p:sp>
      <p:sp>
        <p:nvSpPr>
          <p:cNvPr id="194" name="Google Shape;194;p20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195" name="Google Shape;195;p20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196" name="Google Shape;196;p20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1120140" y="1286370"/>
            <a:ext cx="101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Суть проекта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900" y="2228909"/>
            <a:ext cx="3200240" cy="240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108" y="4486542"/>
            <a:ext cx="2073192" cy="20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>
            <p:ph type="title"/>
          </p:nvPr>
        </p:nvSpPr>
        <p:spPr>
          <a:xfrm>
            <a:off x="969572" y="1884422"/>
            <a:ext cx="10554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0000"/>
              <a:buFont typeface="Arial"/>
              <a:buNone/>
            </a:pPr>
            <a:r>
              <a:rPr i="1" lang="ru-RU" sz="2000">
                <a:solidFill>
                  <a:srgbClr val="0E2D69"/>
                </a:solidFill>
              </a:rPr>
              <a:t>1. Сбор, обработка и анализ данных для построения модели машинного обучения для игры Dota </a:t>
            </a:r>
            <a:br>
              <a:rPr i="1" lang="ru-RU" sz="2000">
                <a:solidFill>
                  <a:srgbClr val="0E2D69"/>
                </a:solidFill>
              </a:rPr>
            </a:br>
            <a:br>
              <a:rPr i="1" lang="ru-RU" sz="2000">
                <a:solidFill>
                  <a:srgbClr val="0E2D69"/>
                </a:solidFill>
              </a:rPr>
            </a:br>
            <a:r>
              <a:rPr i="1" lang="ru-RU" sz="2000">
                <a:solidFill>
                  <a:srgbClr val="0E2D69"/>
                </a:solidFill>
              </a:rPr>
              <a:t>2. Построение модели машинного обучения для предсказания победы в текущий момент лайв матча</a:t>
            </a:r>
            <a:br>
              <a:rPr i="1" lang="ru-RU" sz="2000">
                <a:solidFill>
                  <a:srgbClr val="0E2D69"/>
                </a:solidFill>
              </a:rPr>
            </a:br>
            <a:br>
              <a:rPr i="1" lang="ru-RU" sz="2000">
                <a:solidFill>
                  <a:srgbClr val="0E2D69"/>
                </a:solidFill>
              </a:rPr>
            </a:br>
            <a:r>
              <a:rPr i="1" lang="ru-RU" sz="2000">
                <a:solidFill>
                  <a:srgbClr val="0E2D69"/>
                </a:solidFill>
              </a:rPr>
              <a:t>3. Разработка телеграмм – бота для вывода лайв статистики и предсказаний победы для выбранного матча </a:t>
            </a:r>
            <a:br>
              <a:rPr i="1" lang="ru-RU" sz="2000">
                <a:solidFill>
                  <a:srgbClr val="0E2D69"/>
                </a:solidFill>
              </a:rPr>
            </a:br>
            <a:br>
              <a:rPr lang="ru-RU" sz="2000">
                <a:solidFill>
                  <a:srgbClr val="0E2D69"/>
                </a:solidFill>
              </a:rPr>
            </a:br>
            <a:r>
              <a:rPr i="1" lang="ru-RU" sz="2000">
                <a:solidFill>
                  <a:srgbClr val="0E2D69"/>
                </a:solidFill>
              </a:rPr>
              <a:t>4. Разработка мобильного приложения для полного вывода статистики и предсказаний победы</a:t>
            </a:r>
            <a:br>
              <a:rPr lang="ru-RU" sz="1800"/>
            </a:br>
            <a:endParaRPr sz="1800"/>
          </a:p>
        </p:txBody>
      </p:sp>
      <p:sp>
        <p:nvSpPr>
          <p:cNvPr id="205" name="Google Shape;205;p21"/>
          <p:cNvSpPr txBox="1"/>
          <p:nvPr>
            <p:ph idx="3" type="body"/>
          </p:nvPr>
        </p:nvSpPr>
        <p:spPr>
          <a:xfrm>
            <a:off x="1143689" y="548720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206" name="Google Shape;206;p21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07" name="Google Shape;207;p21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1120140" y="1286370"/>
            <a:ext cx="101175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 задачи: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7971" y="4227928"/>
            <a:ext cx="3441107" cy="240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7959" y="4214314"/>
            <a:ext cx="2616082" cy="261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585897" y="1447790"/>
            <a:ext cx="11156159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Состав нашей команды: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60764" y="2307364"/>
            <a:ext cx="59118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Горбач Илья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разработчик архитектуры бд и алгоритмов для работы с данными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63" y="2358926"/>
            <a:ext cx="807200" cy="8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1260765" y="457171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Мустафин Фарид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аналитик и разработчик телеграмм бота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1260765" y="3410663"/>
            <a:ext cx="6096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Александр Кучиев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аналитик, разработчик и тестировщик модели машинного обучения</a:t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1260764" y="2873867"/>
            <a:ext cx="6096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@paral1ax</a:t>
            </a:r>
            <a:endParaRPr sz="1600">
              <a:solidFill>
                <a:srgbClr val="0E2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63" y="3470672"/>
            <a:ext cx="807201" cy="80720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1260762" y="3983673"/>
            <a:ext cx="1074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@ascetto</a:t>
            </a:r>
            <a:endParaRPr sz="1800">
              <a:solidFill>
                <a:srgbClr val="0E2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1260765" y="4950661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@lanarich</a:t>
            </a:r>
            <a:endParaRPr sz="1800">
              <a:solidFill>
                <a:srgbClr val="0E2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563" y="4522410"/>
            <a:ext cx="807202" cy="80720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3288" y="2311412"/>
            <a:ext cx="1615158" cy="161515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8573547" y="3983111"/>
            <a:ext cx="29146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Мария Макарова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Куратор проекта</a:t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9260770" y="4619772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  <a:latin typeface="Calibri"/>
                <a:ea typeface="Calibri"/>
                <a:cs typeface="Calibri"/>
                <a:sym typeface="Calibri"/>
              </a:rPr>
              <a:t>@mariagolddd</a:t>
            </a:r>
            <a:endParaRPr sz="1800">
              <a:solidFill>
                <a:srgbClr val="0E2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29" name="Google Shape;229;p22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  <p:sp>
        <p:nvSpPr>
          <p:cNvPr id="230" name="Google Shape;230;p22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585898" y="1447790"/>
            <a:ext cx="6393742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ru-RU">
                <a:latin typeface="Times New Roman"/>
                <a:ea typeface="Times New Roman"/>
                <a:cs typeface="Times New Roman"/>
                <a:sym typeface="Times New Roman"/>
              </a:rPr>
              <a:t>Описание данных: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585898" y="2016807"/>
            <a:ext cx="7646328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Главными входными данными являются завершенные матчи Dota 2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rgbClr val="234A9B"/>
                </a:solidFill>
                <a:latin typeface="Calibri"/>
                <a:ea typeface="Calibri"/>
                <a:cs typeface="Calibri"/>
                <a:sym typeface="Calibri"/>
              </a:rPr>
              <a:t>Общие поля для матча:</a:t>
            </a:r>
            <a:endParaRPr sz="1800">
              <a:solidFill>
                <a:srgbClr val="234A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"match_id": 123,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"barracks_status_dire":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"barracks_status_radiant":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"duration":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"engine":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"first_blood_time":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"game_mode":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"human_players":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"leagueid":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"lobby_type": 0,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"radiant_gold_adv": [0],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"radiant_score": 0,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3868395" y="3137301"/>
            <a:ext cx="2925511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"tower_status_dire":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"tower_status_radiant":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"version":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"replay_salt":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"series_id":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"series_type":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"radiant_team": {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"dire_team": {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"league": {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"skill": 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"radiant_win": true,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"radiant_xp_adv": [0]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6979640" y="3137301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7102129" y="2595212"/>
            <a:ext cx="2865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34A9B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rgbClr val="234A9B"/>
                </a:solidFill>
                <a:latin typeface="Calibri"/>
                <a:ea typeface="Calibri"/>
                <a:cs typeface="Calibri"/>
                <a:sym typeface="Calibri"/>
              </a:rPr>
              <a:t>Общие поля для игрока:</a:t>
            </a:r>
            <a:endParaRPr sz="1800">
              <a:solidFill>
                <a:srgbClr val="234A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7375594" y="3129750"/>
            <a:ext cx="2925511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Предметы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Золото в минуту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Опыт в минуту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Убийства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Смерти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Помощи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Позиция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Статус отключения от игры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Добивания крипов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тд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43" name="Google Shape;243;p23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585898" y="1148625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1" lang="ru-RU" sz="2800">
                <a:latin typeface="Times New Roman"/>
                <a:ea typeface="Times New Roman"/>
                <a:cs typeface="Times New Roman"/>
                <a:sym typeface="Times New Roman"/>
              </a:rPr>
              <a:t>Сбор данных: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513394" y="1617404"/>
            <a:ext cx="11353548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 существующих сервисов, предоставляющих API со статистикой Dota 2 матчей.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Написание скрипта, для получения данных: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Пробегается по всем последним сыгранным матчам выбранного ранга.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помощью Rest API сервиса OpenDota получаем id таких сыгранных матчей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Кладем их в MongoDB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Достаем из MongoDB id сыгранных вчера матчей (сделано, чтобы Stratz успел обработать новые матчи)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помощью GraphQL делаем запрос в сервис Stratz и оттдуа получаем расширенную статистику по матчам (Так сделано, потому что OpenDota разрешает только 2к бесплатных запросов в день, а Stratz – 10к)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Кладем полные данные по матчу в другую коллекцию MongoDB (60к матчей весят 500 Гб)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Написание скрипта, для обработки данных в приемлемый табличный вид: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 матч был разбит на n объектов, где n – количество минут в матче. То есть 1 матч длинною в 40 минут превращается в 40 объектов. Это сделано, чтобы избавиться от вложенных поминутных массивов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Такой трюк помог увеличить выборку с 100к матчей, до 4 миллионов поминутных объектов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Теперь мы имеем табличные данные без вложенных массивов. Каждый объект хранит в себе информацию о ситуации на карте на определенной минуте матча. Всего получилось порядка 200 признаков</a:t>
            </a:r>
            <a:endParaRPr/>
          </a:p>
        </p:txBody>
      </p:sp>
      <p:sp>
        <p:nvSpPr>
          <p:cNvPr id="250" name="Google Shape;250;p24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Горбач Илья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Мустафин Фарид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Кучиев Александр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Предсказательная модель для Dota 2</a:t>
            </a:r>
            <a:endParaRPr/>
          </a:p>
        </p:txBody>
      </p:sp>
      <p:sp>
        <p:nvSpPr>
          <p:cNvPr id="252" name="Google Shape;252;p24"/>
          <p:cNvSpPr txBox="1"/>
          <p:nvPr>
            <p:ph idx="3" type="body"/>
          </p:nvPr>
        </p:nvSpPr>
        <p:spPr>
          <a:xfrm>
            <a:off x="1143689" y="548720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ОП «МОВС»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